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10c26501f24009" /><Relationship Type="http://schemas.openxmlformats.org/officeDocument/2006/relationships/extended-properties" Target="/docProps/app.xml" Id="Rd561046c41d04c03" /><Relationship Type="http://schemas.openxmlformats.org/officeDocument/2006/relationships/officeDocument" Target="/ppt/presentation.xml" Id="R34d2484555b647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1e33c2356a4e0c"/>
  </p:sldMasterIdLst>
  <p:notesMasterIdLst>
    <p:notesMasterId xmlns:r="http://schemas.openxmlformats.org/officeDocument/2006/relationships" r:id="R4518e148ba574e17"/>
  </p:notesMasterIdLst>
  <p:sldIdLst>
    <p:sldId xmlns:r="http://schemas.openxmlformats.org/officeDocument/2006/relationships" id="256" r:id="Re9ee6ac368ea4cd4"/>
    <p:sldId xmlns:r="http://schemas.openxmlformats.org/officeDocument/2006/relationships" id="257" r:id="Rb1157a2e4b194d17"/>
    <p:sldId xmlns:r="http://schemas.openxmlformats.org/officeDocument/2006/relationships" id="258" r:id="R7bffde8fe60249e0"/>
    <p:sldId xmlns:r="http://schemas.openxmlformats.org/officeDocument/2006/relationships" id="259" r:id="Rfed7b53d5c7f4bd3"/>
    <p:sldId xmlns:r="http://schemas.openxmlformats.org/officeDocument/2006/relationships" id="260" r:id="R55bad9c09cf242bc"/>
    <p:sldId xmlns:r="http://schemas.openxmlformats.org/officeDocument/2006/relationships" id="261" r:id="R4958f6d8e5d6495f"/>
    <p:sldId xmlns:r="http://schemas.openxmlformats.org/officeDocument/2006/relationships" id="262" r:id="R9364b48f2d504699"/>
    <p:sldId xmlns:r="http://schemas.openxmlformats.org/officeDocument/2006/relationships" id="263" r:id="R4a4489ce10ed4870"/>
    <p:sldId xmlns:r="http://schemas.openxmlformats.org/officeDocument/2006/relationships" id="264" r:id="R21179aeeb8ac4dae"/>
    <p:sldId xmlns:r="http://schemas.openxmlformats.org/officeDocument/2006/relationships" id="265" r:id="Rba058301487146d6"/>
    <p:sldId xmlns:r="http://schemas.openxmlformats.org/officeDocument/2006/relationships" id="266" r:id="Rf3e6591ed80e4e3a"/>
    <p:sldId xmlns:r="http://schemas.openxmlformats.org/officeDocument/2006/relationships" id="267" r:id="R7c9dbba417d04b9d"/>
    <p:sldId xmlns:r="http://schemas.openxmlformats.org/officeDocument/2006/relationships" id="268" r:id="Raa6b06bfe67942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670d974b0545da" /><Relationship Type="http://schemas.openxmlformats.org/officeDocument/2006/relationships/slideMaster" Target="/ppt/slideMasters/slideMaster1.xml" Id="Rbf1e33c2356a4e0c" /><Relationship Type="http://schemas.openxmlformats.org/officeDocument/2006/relationships/notesMaster" Target="/ppt/notesMasters/notesMaster1.xml" Id="R4518e148ba574e17" /><Relationship Type="http://schemas.openxmlformats.org/officeDocument/2006/relationships/presProps" Target="/ppt/presProps.xml" Id="R60bad2a25601430a" /><Relationship Type="http://schemas.openxmlformats.org/officeDocument/2006/relationships/tableStyles" Target="/ppt/tableStyles.xml" Id="R416275d5c6e34586" /><Relationship Type="http://schemas.openxmlformats.org/officeDocument/2006/relationships/slide" Target="/ppt/slides/slide1.xml" Id="Re9ee6ac368ea4cd4" /><Relationship Type="http://schemas.openxmlformats.org/officeDocument/2006/relationships/slide" Target="/ppt/slides/slide2.xml" Id="Rb1157a2e4b194d17" /><Relationship Type="http://schemas.openxmlformats.org/officeDocument/2006/relationships/slide" Target="/ppt/slides/slide3.xml" Id="R7bffde8fe60249e0" /><Relationship Type="http://schemas.openxmlformats.org/officeDocument/2006/relationships/slide" Target="/ppt/slides/slide4.xml" Id="Rfed7b53d5c7f4bd3" /><Relationship Type="http://schemas.openxmlformats.org/officeDocument/2006/relationships/slide" Target="/ppt/slides/slide5.xml" Id="R55bad9c09cf242bc" /><Relationship Type="http://schemas.openxmlformats.org/officeDocument/2006/relationships/slide" Target="/ppt/slides/slide6.xml" Id="R4958f6d8e5d6495f" /><Relationship Type="http://schemas.openxmlformats.org/officeDocument/2006/relationships/slide" Target="/ppt/slides/slide7.xml" Id="R9364b48f2d504699" /><Relationship Type="http://schemas.openxmlformats.org/officeDocument/2006/relationships/slide" Target="/ppt/slides/slide8.xml" Id="R4a4489ce10ed4870" /><Relationship Type="http://schemas.openxmlformats.org/officeDocument/2006/relationships/slide" Target="/ppt/slides/slide9.xml" Id="R21179aeeb8ac4dae" /><Relationship Type="http://schemas.openxmlformats.org/officeDocument/2006/relationships/slide" Target="/ppt/slides/slide10.xml" Id="Rba058301487146d6" /><Relationship Type="http://schemas.openxmlformats.org/officeDocument/2006/relationships/slide" Target="/ppt/slides/slide11.xml" Id="Rf3e6591ed80e4e3a" /><Relationship Type="http://schemas.openxmlformats.org/officeDocument/2006/relationships/slide" Target="/ppt/slides/slide12.xml" Id="R7c9dbba417d04b9d" /><Relationship Type="http://schemas.openxmlformats.org/officeDocument/2006/relationships/slide" Target="/ppt/slides/slide13.xml" Id="Raa6b06bfe67942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839464443b46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26e8afc6df44e3" /><Relationship Type="http://schemas.openxmlformats.org/officeDocument/2006/relationships/notesMaster" Target="/ppt/notesMasters/notesMaster1.xml" Id="Ref8d64965e844a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094f246c6e4071" /><Relationship Type="http://schemas.openxmlformats.org/officeDocument/2006/relationships/notesMaster" Target="/ppt/notesMasters/notesMaster1.xml" Id="Rb63141190bb84d8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3abdb756f84f43" /><Relationship Type="http://schemas.openxmlformats.org/officeDocument/2006/relationships/notesMaster" Target="/ppt/notesMasters/notesMaster1.xml" Id="R9571f7c39d8846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4d83ffd3414c4a" /><Relationship Type="http://schemas.openxmlformats.org/officeDocument/2006/relationships/notesMaster" Target="/ppt/notesMasters/notesMaster1.xml" Id="R456579aec3bc46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557eee028844b1" /><Relationship Type="http://schemas.openxmlformats.org/officeDocument/2006/relationships/notesMaster" Target="/ppt/notesMasters/notesMaster1.xml" Id="Ra120a4d0244a43f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3516a88571437b" /><Relationship Type="http://schemas.openxmlformats.org/officeDocument/2006/relationships/notesMaster" Target="/ppt/notesMasters/notesMaster1.xml" Id="R1d13118922094c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f47254cb6a469e" /><Relationship Type="http://schemas.openxmlformats.org/officeDocument/2006/relationships/notesMaster" Target="/ppt/notesMasters/notesMaster1.xml" Id="Rd140322b562d44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b1ab0f24734e35" /><Relationship Type="http://schemas.openxmlformats.org/officeDocument/2006/relationships/notesMaster" Target="/ppt/notesMasters/notesMaster1.xml" Id="R4af4f113a0eb48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5f9fa952aa45a9" /><Relationship Type="http://schemas.openxmlformats.org/officeDocument/2006/relationships/notesMaster" Target="/ppt/notesMasters/notesMaster1.xml" Id="R5e20a461a2814e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619f1a05bc446d" /><Relationship Type="http://schemas.openxmlformats.org/officeDocument/2006/relationships/notesMaster" Target="/ppt/notesMasters/notesMaster1.xml" Id="R85db2ecfb6094ea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4892d2519a478c" /><Relationship Type="http://schemas.openxmlformats.org/officeDocument/2006/relationships/notesMaster" Target="/ppt/notesMasters/notesMaster1.xml" Id="R54fae01b42604bc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613289cb38a4045" /><Relationship Type="http://schemas.openxmlformats.org/officeDocument/2006/relationships/notesMaster" Target="/ppt/notesMasters/notesMaster1.xml" Id="R88735bce5cc6416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f798940eb694a17" /><Relationship Type="http://schemas.openxmlformats.org/officeDocument/2006/relationships/notesMaster" Target="/ppt/notesMasters/notesMaster1.xml" Id="Rdca372745fd34d1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1。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2。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3。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4。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6。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7。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8。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10。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11。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出典：株式会社UP's「ハコビィー」カルーセル素材と本資料用の内容整理。スライド 12。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0805e0a7bf48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39bbf6019241fc" /><Relationship Type="http://schemas.openxmlformats.org/officeDocument/2006/relationships/slideLayout" Target="/ppt/slideLayouts/slideLayout1.xml" Id="Refe720599a8d41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e720599a8d41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f9495c1e94867" /><Relationship Type="http://schemas.openxmlformats.org/officeDocument/2006/relationships/image" Target="/ppt/media/image.png" Id="R9cb849c9e0af48ca" /><Relationship Type="http://schemas.openxmlformats.org/officeDocument/2006/relationships/image" Target="/ppt/media/image2.png" Id="R3af84c848c184433" /><Relationship Type="http://schemas.openxmlformats.org/officeDocument/2006/relationships/notesSlide" Target="/ppt/notesSlides/notesSlide1.xml" Id="Rbbd333f6426c47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0f61f9c2e4b54" /><Relationship Type="http://schemas.openxmlformats.org/officeDocument/2006/relationships/image" Target="/ppt/media/image3.png" Id="R55198b3c46ab4af5" /><Relationship Type="http://schemas.openxmlformats.org/officeDocument/2006/relationships/notesSlide" Target="/ppt/notesSlides/notesSlide2.xml" Id="R8bbae17707454f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006b4a9dd4ef5" /><Relationship Type="http://schemas.openxmlformats.org/officeDocument/2006/relationships/image" Target="/ppt/media/image4.png" Id="R00a5e4026381414d" /><Relationship Type="http://schemas.openxmlformats.org/officeDocument/2006/relationships/notesSlide" Target="/ppt/notesSlides/notesSlide3.xml" Id="R5e062c0fd74947f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eea67445b646f9" /><Relationship Type="http://schemas.openxmlformats.org/officeDocument/2006/relationships/image" Target="/ppt/media/image5.png" Id="R8f9d8248a8784527" /><Relationship Type="http://schemas.openxmlformats.org/officeDocument/2006/relationships/notesSlide" Target="/ppt/notesSlides/notesSlide4.xml" Id="Rfc6fdad1e1c94a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40dbe1363842fc" /><Relationship Type="http://schemas.openxmlformats.org/officeDocument/2006/relationships/image" Target="/ppt/media/image6.png" Id="Ra1afeca693244557" /><Relationship Type="http://schemas.openxmlformats.org/officeDocument/2006/relationships/notesSlide" Target="/ppt/notesSlides/notesSlide5.xml" Id="R752f974f19b3403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cf6227fc144edc" /><Relationship Type="http://schemas.openxmlformats.org/officeDocument/2006/relationships/image" Target="/ppt/media/image7.png" Id="Re32f67e0145d465e" /><Relationship Type="http://schemas.openxmlformats.org/officeDocument/2006/relationships/notesSlide" Target="/ppt/notesSlides/notesSlide6.xml" Id="Rd616dfc72d7b48d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6aada7583a4da9" /><Relationship Type="http://schemas.openxmlformats.org/officeDocument/2006/relationships/image" Target="/ppt/media/image8.png" Id="Rfcfa3f8cfab346a5" /><Relationship Type="http://schemas.openxmlformats.org/officeDocument/2006/relationships/notesSlide" Target="/ppt/notesSlides/notesSlide7.xml" Id="Rf3ab695f5e9f47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43a5681fa04586" /><Relationship Type="http://schemas.openxmlformats.org/officeDocument/2006/relationships/image" Target="/ppt/media/image9.png" Id="R9bad105e370f4be9" /><Relationship Type="http://schemas.openxmlformats.org/officeDocument/2006/relationships/notesSlide" Target="/ppt/notesSlides/notesSlide8.xml" Id="Rb1494eca52614e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d5a11323fb44fe" /><Relationship Type="http://schemas.openxmlformats.org/officeDocument/2006/relationships/image" Target="/ppt/media/image10.png" Id="Rda0319e6b70a4ca1" /><Relationship Type="http://schemas.openxmlformats.org/officeDocument/2006/relationships/notesSlide" Target="/ppt/notesSlides/notesSlide9.xml" Id="Rb6396515da6e4e8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4f559fb8c441b" /><Relationship Type="http://schemas.openxmlformats.org/officeDocument/2006/relationships/notesSlide" Target="/ppt/notesSlides/notesSlide10.xml" Id="R1e506d13f9b0458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40f493534f43dc" /><Relationship Type="http://schemas.openxmlformats.org/officeDocument/2006/relationships/image" Target="/ppt/media/image11.png" Id="Refcaf20b0499498c" /><Relationship Type="http://schemas.openxmlformats.org/officeDocument/2006/relationships/notesSlide" Target="/ppt/notesSlides/notesSlide11.xml" Id="Rb37dc07715314b0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d9ded0d4334f5f" /><Relationship Type="http://schemas.openxmlformats.org/officeDocument/2006/relationships/image" Target="/ppt/media/image12.png" Id="R7f4c6b58cde547a1" /><Relationship Type="http://schemas.openxmlformats.org/officeDocument/2006/relationships/notesSlide" Target="/ppt/notesSlides/notesSlide12.xml" Id="Raff5dbcb41df4ad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7f5eb62d854685" /><Relationship Type="http://schemas.openxmlformats.org/officeDocument/2006/relationships/image" Target="/ppt/media/image13.png" Id="R64e7487a6cf24e4f" /><Relationship Type="http://schemas.openxmlformats.org/officeDocument/2006/relationships/notesSlide" Target="/ppt/notesSlides/notesSlide13.xml" Id="Rbb9e692fe1eb48dd" /><Relationship Type="http://schemas.openxmlformats.org/officeDocument/2006/relationships/hyperlink" Target="mailto:info@upstech2026.jp?subject=%E3%83%8F%E3%82%B3%E3%83%93%E3%82%A3%E3%83%BC%E5%B0%8E%E5%85%A5%E3%81%8A%E5%95%8F%E3%81%84%E5%90%88%E3%82%8F%E3%81%9B" TargetMode="External" Id="rIdHakobiiContactMail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C8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D1F4E9-343F-4FD0-AC08-C48DBE5A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b849c9e0af48ca"/>
          <a:stretch xmlns:a="http://schemas.openxmlformats.org/drawingml/2006/main"/>
        </p:blipFill>
        <p:spPr>
          <a:xfrm xmlns:a="http://schemas.openxmlformats.org/drawingml/2006/main">
            <a:off x="1143000" y="666750"/>
            <a:ext cx="1238250" cy="12382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4A55CD-62A6-452D-8335-1AC075352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86000"/>
            <a:ext cx="4524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配送業務を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ひとつに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57C4CD-3B82-4CFC-950D-0180FC30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rPr>
              <a:t>シフト・配送・日報・車両・請求をひとつに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rPr>
              <a:t>事務作業を減らし、ドライバー管理に専念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84DD5-33EC-4701-B742-66EAC1020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法人向けサービス説明資料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84c848c184433"/>
          <a:srcRect xmlns:a="http://schemas.openxmlformats.org/drawingml/2006/main" l="0" t="3966" r="0" b="39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333375"/>
            <a:ext cx="5381625" cy="6191250"/>
          </a:xfrm>
          <a:prstGeom xmlns:a="http://schemas.openxmlformats.org/drawingml/2006/main" prst="roundRect">
            <a:avLst>
              <a:gd name="adj" fmla="val 4956"/>
            </a:avLst>
          </a:prstGeom>
        </p:spPr>
      </p:pic>
    </p:spTree>
    <p:extLst>
      <p:ext uri="{BB962C8B-B14F-4D97-AF65-F5344CB8AC3E}">
        <p14:creationId xmlns:p14="http://schemas.microsoft.com/office/powerpoint/2010/main" val="15834564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D66CBF-3EA8-4891-BA57-6C2301101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419C8-3C2E-450B-86BA-977E423D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109FD1-F30C-4308-9813-DA22075FA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配送業務と管理をひとつに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E9BB6-4F9E-4AF7-BB48-47D5395A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E9BCA-0DAA-4A0D-91C0-34F219F17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現場と管理側が同じデータでつながる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85151-7F2C-4455-98F3-EAD758D93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2893AE-DF9F-4A1B-B52E-0DCEF546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7781E8-1E2C-4DEB-80AC-6053EE6D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1A78D-5721-41D8-89BF-B2C768EA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811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面倒な管理を簡単にし、経理やデスクワークの時間を短縮。</a:t>
            </a:r>
          </a:p>
          <a:p xmlns:a="http://schemas.openxmlformats.org/drawingml/2006/main">
            <a:pPr algn="l">
              <a:buNone/>
              <a:defRPr sz="19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ドライバー管理に専念できる環境をつくります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DE69E6-5930-44C9-B58A-05063396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76525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219751-0A7C-4C60-96A2-43B7EE31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0325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ドライバー業務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34400D-15BE-406F-B05B-F4D52153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シフト提出から日報・請求までスマホで完結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9EA699-4CD8-431B-A719-63B9AF23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766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7368D6-791B-4790-B2F0-4F0C51ACF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004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事務・経理業務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21C077-C180-4013-88E9-1534B5D4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719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承認、稼働集計、請求、明細作成をひとつの画面で管理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B23DA9-D9DB-4907-AAEB-5C832727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76775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EA5A11-06D0-4CE6-9FBC-62FD3A50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00575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ドライバー管理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709677-EF9C-4EFF-ADF8-E83E12515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7205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所属、拠点、契約、車両、必要書類をまとめて確認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20E018-9966-4CA9-97B6-47F066B4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993698-18EC-43FD-AADD-8522ACEB5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198b3c46ab4af5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>
              <a:gd name="adj" fmla="val 5957"/>
            </a:avLst>
          </a:prstGeom>
        </p:spPr>
      </p:pic>
    </p:spTree>
    <p:extLst>
      <p:ext uri="{BB962C8B-B14F-4D97-AF65-F5344CB8AC3E}">
        <p14:creationId xmlns:p14="http://schemas.microsoft.com/office/powerpoint/2010/main" val="15008218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8F1BC8-1467-46C3-9BB1-F8A3CDC3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9C4991-B015-4EA1-82B0-C4D092B3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64E0AE-1716-4BB5-A564-0F2EC143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シフトと勤怠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312E71-0BAC-478A-90C3-0F8EAD7E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1254B-FE62-4FAD-8581-D332D002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申請・承認・出発・退勤の履歴を残す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FEFCE0-4BA5-44B6-BFA0-BD73CAC1A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567E2C-771C-4D84-9D3A-67CCD364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480F5-18FA-496D-9B6F-51D7B271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64955E-F2AF-4A17-A89A-DA4C4F8D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ドライバーは稼働する案件・地域・拠点を選んで希望シフトを提出できます。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C43B5A-38D7-4CC5-BCE9-09C3360F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35345E-6B8D-4DB9-9EBA-D03F022C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複数拠点に対応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E7C1CB-F578-4E75-8A94-A055BC0D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ドライバーごとに稼働先を固定せず、申請単位で選択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8D145-0FE8-4328-ACAB-40B1478F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671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CDCBE6-45AF-413A-ADBA-48B92541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09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承認状況を表示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1C7BB6-AB1A-4109-8D1F-A48E1697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624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申請中、承認済み、差し戻しを画面上で確認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98380F-8396-40A9-81D0-782A161FB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149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4A5AAE-874C-4D1F-8C29-982BF15C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387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勤怠を記録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EB4F8A-2339-416E-AA07-3F8B82FB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101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出発と退勤を日報・報酬計算につなげる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64DF8E-6D24-4058-96FF-AE554750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3ED6D9-714B-4EA7-BEA6-717C3CF9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a5e4026381414d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>
              <a:gd name="adj" fmla="val 5957"/>
            </a:avLst>
          </a:prstGeom>
        </p:spPr>
      </p:pic>
    </p:spTree>
    <p:extLst>
      <p:ext uri="{BB962C8B-B14F-4D97-AF65-F5344CB8AC3E}">
        <p14:creationId xmlns:p14="http://schemas.microsoft.com/office/powerpoint/2010/main" val="3803597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6A2584-50FD-46F5-BAD6-6CCD5D854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02EBE-283C-4CB1-BF42-7DD0975C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D240F9-CCEA-4946-9E14-E2601D34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配送データと進捗管理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483DFE-A66C-4647-A9F4-3D1A64AE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1D6C0-132E-40F3-B2A3-F382BC7D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現行の「配達プラン概要」に合わせた運用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FCD25C-9878-4C9B-BFFF-B2C9EB2D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F1765-D160-44BC-84F4-1C28F07F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431C87-2016-465C-9CF1-FB7544809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085759-6FF1-4BD9-972F-2A2AF7A9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目的地、場所、荷物数を集計し、未配達から完了までの状態を管理します。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BADC10-C584-4627-B393-EF3190C4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49254C-15CA-478C-8E15-9D83593A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表示切り替え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6B9A3C-9A85-4720-BC99-0557AC2DC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リスト、地図、概要で配送状況を確認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6D6DF8-CCEA-4393-920D-F9CF02D7A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671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EFE69-1715-4874-BB5C-39D757B4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09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配送ステータス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D637D-126D-4837-8D14-C2E515BA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624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未配達、配達中、不在、持ち戻り、完了を一覧化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4BC7AA-A4B9-4934-8915-C3E4FF05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149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522D81-B9CE-47E7-BB64-1CD5A36F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387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伝票OCR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E76CC8-8A00-4F1E-917D-18988DE8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101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伝票を読み取り、配送データの入力を補助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F1688A-1A6E-4585-A3B5-91BBBB32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11B666-C319-494A-954D-7B1B1356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9d8248a878452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130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7DAD80-53D5-4D92-86EA-6C8B528C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4E7AC-4D15-49C9-8DFF-7394BA89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500E1F-C057-4278-8D98-53EFC55E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日報・報酬・車両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4C62E-21A6-47B7-95B7-2F8D9CA4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4CE6E-BA6C-4B97-92CE-0186E1587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稼働後の手続きと車両関連業務を統合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607F98-20FE-4D63-B3D8-7D6619EE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5F691-FAA8-4047-9175-E955E904C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533D95-13C1-4040-ACF4-08295A89B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A8E609-B9FC-4551-9B3F-8C79B0FC6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日報の案件と実績を元に、報酬確認と月次集計へつなげます。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6E6FB-F812-4D68-8610-80D077B4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289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FC0E97-A22F-41AF-9DFD-3A1A8690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527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日報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EDE780-CAC6-474A-B546-56BAA1B01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241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案件、配完、不在、日給、個数建ての実績を記録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1A48BE-F57B-4F2E-BA52-A920CF4C9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766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24EB7-9A9D-4EAD-9142-00AD0A0E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004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報酬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40037C-94AC-4C2E-91ED-A969D7FF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719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確定売上、支払い通知書、控除内訳を確認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BF218B-5BD1-4C1D-BB21-E0D3016D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244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E08EFC-9444-4EF8-A0BB-C5ABD5C7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482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車両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053EBD-72EA-4B81-937C-71B1030B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196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車両申込、契約、整備、故障、事故報告を管理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EEFAAE-07FE-476C-80EC-52C7D78CB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7E71C8-A05D-4C13-AB6C-0E8B8C6C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feca693244557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>
              <a:gd name="adj" fmla="val 5957"/>
            </a:avLst>
          </a:prstGeom>
        </p:spPr>
      </p:pic>
    </p:spTree>
    <p:extLst>
      <p:ext uri="{BB962C8B-B14F-4D97-AF65-F5344CB8AC3E}">
        <p14:creationId xmlns:p14="http://schemas.microsoft.com/office/powerpoint/2010/main" val="19107653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667BF8-A521-4894-9830-8FBDAE335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F6BD7-C899-4C09-A8DC-5685DBCED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E5DF7C-9B64-4359-AAD2-075EB09E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契約・通知・問い合わせ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E36891-C800-4BF7-9CA1-D1BB4BAC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AD44D4-72D7-4677-80F3-C4005D571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書類と連絡を業務画面にまとめる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6A5A0-11E2-424B-9417-BD96A8DCB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19FD6-72E0-453E-89DD-C539D47E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0D719-BDF2-4C28-9AF1-9421FA17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C6BBAD-2456-4C1C-B04F-2447E935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契約書の確認、電子署名、PDF保管に対応します。通知は種類別に表示します。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AD7E9A-3AB5-4D83-9532-011A89F98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6F3FA-F281-4B78-B302-75E394E7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契約書クラウド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5A06FC-E5A2-41D3-9BF4-A93EFC943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管理側の送付から署名、締結済み書類の確認まで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CB7FB7-2F73-44A9-81A5-94CC6749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671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BE744D-A3CD-458E-A064-1B7DCBE08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09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分類別の通知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1CC4F3-A257-4311-BE47-B68CB64F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624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シフト、書類、車両などの連絡を整理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5DDD4D-1D8B-49B1-958E-2B8922B5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149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A602BB-289B-4D22-A56C-5E1F97C4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387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問い合わせ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A1DAE0-3E09-482C-A00B-C1889749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101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送信内容と返信履歴を同じ画面で保存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D474C7-5680-49E4-9E03-5CBEF961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F2532D-CA07-4B86-80A4-4A76983F4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2f67e0145d465e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>
              <a:gd name="adj" fmla="val 5957"/>
            </a:avLst>
          </a:prstGeom>
        </p:spPr>
      </p:pic>
    </p:spTree>
    <p:extLst>
      <p:ext uri="{BB962C8B-B14F-4D97-AF65-F5344CB8AC3E}">
        <p14:creationId xmlns:p14="http://schemas.microsoft.com/office/powerpoint/2010/main" val="18739099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6E5525-8334-4B4B-A78F-691C3A065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9E7050-75C1-4653-AD16-365CC877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E4DB37-FC14-44F3-AEAD-560D9109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請求書・明細をかんたん発行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5E346D-F6FB-4BE4-8DF7-5B4FE40A4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FE5CD-EB1D-4024-B78F-629F377D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集計から送付まで、ひとつの画面で完結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93360F-0920-450B-9690-507F674A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E26C1-9532-4896-9609-B0B56FEE2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FF975D-2AA0-4A6F-90F1-72F4F285F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25C06-AD7C-4F49-A457-3D0C4D7F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会社別・案件別の稼働実績を自動で集計。ワンクリックで明細を送り、そのまま請求書を発行できます。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705082-53D4-412F-827C-BBE8EBB8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63EBAC-6C52-425A-A44D-A3A2B64E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明細をかんたん送付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75B7EB-6989-4C7F-AC63-F6B645F6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確定した報酬明細をドライバーへワンクリック送信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A8CA45-1F6B-4DDD-9EF8-86EA7E81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671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73144B-0F78-4E13-A984-E73B85E77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09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会社別・案件別に集計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80E4DB-DDBA-4403-BE4D-E3923092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624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稼働実績を会社や案件ごとにまとめて確認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E7B636-B441-490A-B8DD-05561B66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149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5A553E-E901-4758-8DFC-8FDA9305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387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請求書をすぐ発行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AB2091-0647-4A2B-A5E3-2A3F8EFC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101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集計済みのデータから請求書を作成・出力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659A47-A1BF-401E-9570-0F87416B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95F4FA-DE1C-4AFC-B267-04DE005DD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a3f8cfab346a5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>
              <a:gd name="adj" fmla="val 5957"/>
            </a:avLst>
          </a:prstGeom>
        </p:spPr>
      </p:pic>
    </p:spTree>
    <p:extLst>
      <p:ext uri="{BB962C8B-B14F-4D97-AF65-F5344CB8AC3E}">
        <p14:creationId xmlns:p14="http://schemas.microsoft.com/office/powerpoint/2010/main" val="19039838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9E1E80-4B7C-4924-BFCC-58372BAD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EDF64-C7BA-43CC-97DD-F39556A3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9A2E6F-7947-4C50-B32B-70A97B90A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管理・経理側の機能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D77C06-1245-4CE5-BAAC-B80E873A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4A3350-3DCB-4D13-9A6F-99B8D8186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役割と所属範囲に応じて表示と操作を制御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EFC39B-54E0-46E7-AF2D-8FC9898F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234B9C-8ECB-4CDC-A55F-CFA33E6E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A1867-53C6-4752-A094-02199CF42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E8BB62-A3DF-44AE-B950-3C33DF6F7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全社管理、グループ会社、紹介会社、経理、運行管理など、役割ごとに必要な情報を表示します。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3C1D20-C80A-4CE4-BA25-3B2EAEA1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E1A076-70E1-4417-BD4C-6500E986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承認業務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C66493-E87C-41B3-B04A-F2E9B0D6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シフト、日報、請求、契約、申請を処理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C751B7-63B4-4190-9DF1-390ECBF2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671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2AB083-82F7-4801-B49B-15FD9620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09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集計と出力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CE8762-41B9-48E1-AF05-BBBDE3F3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624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稼働、売上、支払い、車両情報を管理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FCEFF0-0D68-482B-8F59-E58FF5B0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149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82344-A388-4BCE-8D39-080F6C3D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387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閲覧制限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363F13-6DEC-4FBA-B26F-F2903A28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101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グループ会社・紹介会社は自社所属分のみ閲覧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2EE5D6-8B58-4219-975B-8453D2B81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AB5847-C5D6-4979-9B7B-69CD0CF0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ad105e370f4be9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>
              <a:gd name="adj" fmla="val 5957"/>
            </a:avLst>
          </a:prstGeom>
        </p:spPr>
      </p:pic>
    </p:spTree>
    <p:extLst>
      <p:ext uri="{BB962C8B-B14F-4D97-AF65-F5344CB8AC3E}">
        <p14:creationId xmlns:p14="http://schemas.microsoft.com/office/powerpoint/2010/main" val="15110734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84AB0D-54FA-4087-B9F4-61A13095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3D6AB1-BBD5-4C7A-B515-10030869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B2A9D5-E0B2-4F68-BBB3-951856F5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貴社専用のカスタム設計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D856D8-6E94-4EBF-9F4F-A0BDAFB7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7A7B3B-2A38-460A-8E08-9F526E72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既存機能の組み合わせではなく、業務に合わせて設計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A1F9F5-8C6C-4F6A-8046-77D290F78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E00124-4745-4D27-9852-13A0E977D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43550A-5452-49D9-A205-C1CA3E8F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9F6ECA-441E-405B-AB0B-63355B97D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現在の業務フローを確認し、必要な画面や機能、承認手順まで貴社専用に設計します。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35370F-37FF-4C3E-B078-89021E01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68E2DD-03A3-4C7E-B8AD-3CA2A5B2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現行業務から設計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753556-4515-40C5-BF58-BFEA18F7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現在の管理方法、帳票、作業手順を整理して設計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748017-EB60-43CC-8ADD-C2FF4C17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671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C27673-FD05-4EBC-A3F5-379488E4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09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必要な機能を個別開発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E658B8-E2FF-4661-90D4-E94A4D66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624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専用画面、計算ルール、権限、外部連携にも対応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A485E0-92E5-4A6E-83E1-4FA5BD7E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149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FCA643-F320-4534-BB86-46BB2444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387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導入後も改善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F4F6BA-3975-4400-96CF-41B038A7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101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実際の運用に合わせて機能と画面を継続的に改善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4ECEB4-3D54-4321-BF6F-81047BAF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87AD76-777B-433F-AACA-635B804B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319e6b70a4ca1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>
              <a:gd name="adj" fmla="val 5957"/>
            </a:avLst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E2B4A8-1D8A-4334-A529-99AD4E2C9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1781175"/>
            <a:ext cx="1200150" cy="10096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6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?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8D3BBE-A845-445F-8914-A305CAE84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914650"/>
            <a:ext cx="1200150" cy="10096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6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?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D07CCA-E0F5-496C-995A-F86AFCCB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0825" y="1781175"/>
            <a:ext cx="1200150" cy="10096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6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9402A9-DC5B-4F9B-A65E-05E3CC7C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0825" y="2914650"/>
            <a:ext cx="1200150" cy="10096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6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62226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BCB8DF-DB9C-4A5F-85B9-0B4DBB8B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91AB25-FF25-424F-B6B3-EE46DC8F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317F9A-AE49-4D81-946C-795BBADC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月額プラン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7378A-F76C-4C9C-96A4-6BB5EF8D8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5B25B-A70E-4003-9553-872EB93F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協力会社 月額9,800円（税込）／一般プラン 月額19,800円（税別）から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A7247D-87FD-4FC1-8B5E-C087D07E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87BBC-4BD0-428F-B862-8A534C6EF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A11B05-0FC2-44FF-8B5F-5F8CE4B7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graphicFrame>
        <p:nvGraphicFramePr>
          <p:cNvPr id="21" name=""/>
          <p:cNvGraphicFramePr/>
          <p:nvPr/>
        </p:nvGraphicFramePr>
        <p:xfrm>
          <a:off xmlns:a="http://schemas.openxmlformats.org/drawingml/2006/main" x="619125" y="1714500"/>
          <a:ext xmlns:a="http://schemas.openxmlformats.org/drawingml/2006/main" cx="8477250" cy="35433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2000250"/>
                <a:gridCol w="4191000"/>
              </a:tblGrid>
              <a:tr h="571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プラン</a:t>
                      </a:r>
                    </a:p>
                  </a:txBody>
                  <a:tcPr marL="91440" marR="91440" marT="45720" marB="45720" anchor="ctr"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月額</a:t>
                      </a:r>
                    </a:p>
                  </a:txBody>
                  <a:tcPr marL="91440" marR="91440" marT="45720" marB="45720" anchor="ctr"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利用人数の目安</a:t>
                      </a:r>
                    </a:p>
                  </a:txBody>
                  <a:tcPr marL="91440" marR="91440" marT="45720" marB="45720" anchor="ctr">
                    <a:solidFill>
                      <a:srgbClr val="111111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協力会社</a:t>
                      </a:r>
                    </a:p>
                  </a:txBody>
                  <a:tcPr marL="133350" marR="133350" marT="95250" marB="95250" anchor="ctr">
                    <a:solidFill>
                      <a:srgbClr val="FFC8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9,800円（税込）</a:t>
                      </a:r>
                    </a:p>
                  </a:txBody>
                  <a:tcPr marL="133350" marR="133350" marT="95250" marB="952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UP's案件の協力企業様</a:t>
                      </a:r>
                    </a:p>
                  </a:txBody>
                  <a:tcPr marL="133350" marR="133350" marT="95250" marB="95250" anchor="ctr"/>
                </a:tc>
              </a:tr>
              <a:tr h="6191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スモール</a:t>
                      </a:r>
                    </a:p>
                  </a:txBody>
                  <a:tcPr marL="133350" marR="133350" marT="95250" marB="95250" anchor="ctr">
                    <a:solidFill>
                      <a:srgbClr val="FFC8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19,800円（税別）</a:t>
                      </a:r>
                    </a:p>
                  </a:txBody>
                  <a:tcPr marL="133350" marR="133350" marT="95250" marB="952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20名まで</a:t>
                      </a:r>
                    </a:p>
                  </a:txBody>
                  <a:tcPr marL="133350" marR="133350" marT="95250" marB="95250" anchor="ctr"/>
                </a:tc>
              </a:tr>
              <a:tr h="6191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スタンダード</a:t>
                      </a:r>
                    </a:p>
                  </a:txBody>
                  <a:tcPr marL="133350" marR="133350" marT="95250" marB="95250" anchor="ctr">
                    <a:solidFill>
                      <a:srgbClr val="FFC8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49,800円（税別）</a:t>
                      </a:r>
                    </a:p>
                  </a:txBody>
                  <a:tcPr marL="133350" marR="133350" marT="95250" marB="952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100名まで</a:t>
                      </a:r>
                    </a:p>
                  </a:txBody>
                  <a:tcPr marL="133350" marR="133350" marT="95250" marB="95250" anchor="ctr"/>
                </a:tc>
              </a:tr>
              <a:tr h="6191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プロ</a:t>
                      </a:r>
                    </a:p>
                  </a:txBody>
                  <a:tcPr marL="133350" marR="133350" marT="95250" marB="95250" anchor="ctr">
                    <a:solidFill>
                      <a:srgbClr val="FFC8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99,800円（税別）</a:t>
                      </a:r>
                    </a:p>
                  </a:txBody>
                  <a:tcPr marL="133350" marR="133350" marT="95250" marB="952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300名以上</a:t>
                      </a:r>
                    </a:p>
                  </a:txBody>
                  <a:tcPr marL="133350" marR="133350" marT="95250" marB="95250" anchor="ctr"/>
                </a:tc>
              </a:tr>
              <a:tr h="4953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エンタープライズ</a:t>
                      </a:r>
                    </a:p>
                  </a:txBody>
                  <a:tcPr marL="133350" marR="133350" marT="95250" marB="95250" anchor="ctr"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個別見積</a:t>
                      </a:r>
                    </a:p>
                  </a:txBody>
                  <a:tcPr marL="133350" marR="133350" marT="95250" marB="95250" anchor="ctr"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要件に合わせた専用設計・導入支援</a:t>
                      </a:r>
                    </a:p>
                  </a:txBody>
                  <a:tcPr marL="133350" marR="133350" marT="95250" marB="95250" anchor="ctr">
                    <a:solidFill>
                      <a:srgbClr val="111111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127D8C-1685-44AE-A75B-4AC713AD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19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※協力会社プランは、UP'sの案件にご協力いただいている企業様が対象です。</a:t>
            </a:r>
          </a:p>
          <a:p xmlns:a="http://schemas.openxmlformats.org/drawingml/2006/main">
            <a:pPr algn="l">
              <a:buNone/>
              <a:defRPr sz="112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※初期設定、オプション、個別開発は要件確認後にお見積りします。</a:t>
            </a:r>
          </a:p>
        </p:txBody>
      </p:sp>
    </p:spTree>
    <p:extLst>
      <p:ext uri="{BB962C8B-B14F-4D97-AF65-F5344CB8AC3E}">
        <p14:creationId xmlns:p14="http://schemas.microsoft.com/office/powerpoint/2010/main" val="8738439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915583-78C7-4782-8EB7-1B85483FD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45DDD6-96A6-4B15-9D80-3910BA683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666FCC-8FD9-4D7C-B24F-BC2E334B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エンタープライズ設計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2EB387-58E2-4AE5-908E-2EFF3F4C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E08FA-86AA-4E72-8B33-ED1F5DEA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057275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8D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D8D8D8"/>
                </a:solidFill>
                <a:latin typeface="Helvetica Neue"/>
                <a:ea typeface="Helvetica Neue"/>
                <a:cs typeface="Helvetica Neue"/>
              </a:rPr>
              <a:t>利用人数より、業務の複雑さと必要な連携範囲を基準にお見積り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48B82-8741-4065-8FAB-99DF18A9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545A63"/>
                </a:solidFill>
                <a:latin typeface="Helvetica Neue"/>
                <a:ea typeface="Helvetica Neue"/>
                <a:cs typeface="Helvetica Neue"/>
              </a:rPr>
              <a:t>HAKOBY   配送業務統合管理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D1468-7DDB-4F16-8A92-FD7F1BB8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57950"/>
            <a:ext cx="514350" cy="238125"/>
          </a:xfrm>
          <a:prstGeom xmlns:a="http://schemas.openxmlformats.org/drawingml/2006/main" prst="roundRect">
            <a:avLst>
              <a:gd name="adj" fmla="val 48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A47F4B-AA8A-4161-9E09-9C07FB9D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67475"/>
            <a:ext cx="5143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04E483-A3A1-4C82-941A-441BB250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6191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御社の現行運用を確認し、必要な画面、承認ルート、データ連携を設計します。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8E6EC-1B6A-4C61-9072-73238AE12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E9B0DD-D084-4545-AD09-72ECB9804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現行業務の整理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5F65C-7642-4E57-97C1-81EEB188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8D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D8D8D8"/>
                </a:solidFill>
                <a:latin typeface="Helvetica Neue"/>
                <a:ea typeface="Helvetica Neue"/>
                <a:cs typeface="Helvetica Neue"/>
              </a:rPr>
              <a:t>スプレッドシート、既存システム、帳票を確認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0E2654-1595-47B7-9DAA-98F2C23D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6715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E00C7B-33F2-4CEC-AA59-449508F4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09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専用フローの設計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32139B-EE3E-468A-9DB1-F3D21BFA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6242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8D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D8D8D8"/>
                </a:solidFill>
                <a:latin typeface="Helvetica Neue"/>
                <a:ea typeface="Helvetica Neue"/>
                <a:cs typeface="Helvetica Neue"/>
              </a:rPr>
              <a:t>自社の承認手順、単価計算、組織構成に対応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2931D-BE36-4499-8827-33D44B22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14900"/>
            <a:ext cx="66675" cy="6381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CC1CE7-FF2F-4FB1-A3BC-98083FF2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3870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導入と運用支援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D94A6-A521-4A8D-9FB3-2AB1EC17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101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8D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D8D8D8"/>
                </a:solidFill>
                <a:latin typeface="Helvetica Neue"/>
                <a:ea typeface="Helvetica Neue"/>
                <a:cs typeface="Helvetica Neue"/>
              </a:rPr>
              <a:t>データ移行、操作説明、運用開始後の改善を支援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28E274-21AE-4A2B-B9CD-EF450E3B7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62865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78DDF3-5009-4CB4-A118-EAB46A32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3400"/>
            <a:ext cx="4476750" cy="5591175"/>
          </a:xfrm>
          <a:prstGeom xmlns:a="http://schemas.openxmlformats.org/drawingml/2006/main" prst="roundRect">
            <a:avLst>
              <a:gd name="adj" fmla="val 595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caf20b0499498c"/>
          <a:stretch xmlns:a="http://schemas.openxmlformats.org/drawingml/2006/main"/>
        </p:blipFill>
        <p:spPr>
          <a:xfrm xmlns:a="http://schemas.openxmlformats.org/drawingml/2006/main">
            <a:off x="7221057" y="438150"/>
            <a:ext cx="4474535" cy="5591175"/>
          </a:xfrm>
          <a:prstGeom xmlns:a="http://schemas.openxmlformats.org/drawingml/2006/main" prst="roundRect">
            <a:avLst>
              <a:gd name="adj" fmla="val 5957"/>
            </a:avLst>
          </a:prstGeom>
        </p:spPr>
      </p:pic>
    </p:spTree>
    <p:extLst>
      <p:ext uri="{BB962C8B-B14F-4D97-AF65-F5344CB8AC3E}">
        <p14:creationId xmlns:p14="http://schemas.microsoft.com/office/powerpoint/2010/main" val="20100565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C8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901EC1-D8B2-421C-A0A6-121510A5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A7351-E165-468E-A15D-281CE9B5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3524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導入相談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BD1C0C-DE63-42C5-8A95-8F5BD645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3619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現在の管理方法を伺い、デスクワークの削減とドライバー管理に必要な機能を整理します。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28428-CA03-436B-8F9F-7977977A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3619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rPr>
              <a:t>1  業務内容と人数を確認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rPr>
              <a:t>2  必要機能と権限を整理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E9E9E9"/>
                </a:solidFill>
                <a:latin typeface="Helvetica Neue"/>
                <a:ea typeface="Helvetica Neue"/>
                <a:cs typeface="Helvetica Neue"/>
              </a:rPr>
              <a:t>3  設定・導入・運用開始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342036-766E-4D6E-A5C8-E465EC80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34000"/>
            <a:ext cx="3714750" cy="647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202E6D-9299-4530-B1C5-3F2A4B71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29250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デモ・お見積りはご相談ください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4c6b58cde547a1"/>
          <a:stretch xmlns:a="http://schemas.openxmlformats.org/drawingml/2006/main"/>
        </p:blipFill>
        <p:spPr>
          <a:xfrm xmlns:a="http://schemas.openxmlformats.org/drawingml/2006/main">
            <a:off x="6037980" y="381000"/>
            <a:ext cx="4878539" cy="6096000"/>
          </a:xfrm>
          <a:prstGeom xmlns:a="http://schemas.openxmlformats.org/drawingml/2006/main" prst="roundRect">
            <a:avLst>
              <a:gd name="adj" fmla="val 4375"/>
            </a:avLst>
          </a:prstGeom>
        </p:spPr>
      </p:pic>
    </p:spTree>
    <p:extLst>
      <p:ext uri="{BB962C8B-B14F-4D97-AF65-F5344CB8AC3E}">
        <p14:creationId xmlns:p14="http://schemas.microsoft.com/office/powerpoint/2010/main" val="2178228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474171D-A886-4840-A8BF-1408E83C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6B1EA-9D95-4357-B3C9-541E7C3F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815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67E178-456D-4B2A-9B16-18A9D27E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1440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お問い合わせ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05797-2148-4639-8A38-52ACA5F8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8953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DD153-F69B-4D09-82AC-1C0B57CD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162877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9B9B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9B9B9"/>
                </a:solidFill>
                <a:latin typeface="Helvetica Neue"/>
                <a:ea typeface="Helvetica Neue"/>
                <a:cs typeface="Helvetica Neue"/>
              </a:rPr>
              <a:t>導入相談・デモ・お見積り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BA20CA-EF20-4A4A-B2D3-92B50303E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00275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お問い合わせの際に、以下の内容をお知らせください。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956A8D-7C46-44C7-84BB-07B46E4F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765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F7948-F06A-4DC7-A177-D93D4606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85750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会社名・屋号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4138A-46E6-4723-B79D-0CE0F5148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876550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rPr>
              <a:t>法人・個人を問わずご記入ください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422C53-4AEE-4EFE-A590-1572BF51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2861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373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8468FE-1D75-4AFB-B750-C2E564D7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052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9EAD52-D2B4-4122-ABBB-F86E81C8D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48615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代表者名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06FDFF-8A6C-42F8-9002-7A62E219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505200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rPr>
              <a:t>ご担当者様のお名前でも構いません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1F5943-27E1-46AC-9231-4C18EDD6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91477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373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DFD487-0D4C-4868-9DC0-5D55C085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1BC591-6593-455C-BDCF-B4ECD3D9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11480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電話番号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B4CAC1-F71B-4880-8EFC-CA2A5EEE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133850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rPr>
              <a:t>連絡のつきやすい番号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D600A4-FACA-4C6D-8EF4-A8C47AB1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5434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373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C7B13C-A5D5-41B3-BA6E-1E352E80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275067-BA5A-4E3F-A299-AE98E7F9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4345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メールアドレス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C89094-B208-4A6B-9669-27C85570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762500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rPr>
              <a:t>返信先として使用します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725A5A-5345-46C5-A204-98AD46D7E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17207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373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E0BF83-F31D-484F-9E99-02B9343C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911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DAE027-3B13-4A2B-96F6-F749EA7D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37210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お問い合わせ内容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5523C3-8163-4547-A836-6ACAADEB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5391150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7A7A7"/>
                </a:solidFill>
                <a:latin typeface="Helvetica Neue"/>
                <a:ea typeface="Helvetica Neue"/>
                <a:cs typeface="Helvetica Neue"/>
              </a:rPr>
              <a:t>導入相談・デモ・料金・カスタム開発など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4609C6-4DE0-4E23-833C-7113215F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552450"/>
            <a:ext cx="4000500" cy="57531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7487a6cf24e4f"/>
          <a:stretch xmlns:a="http://schemas.openxmlformats.org/drawingml/2006/main"/>
        </p:blipFill>
        <p:spPr>
          <a:xfrm xmlns:a="http://schemas.openxmlformats.org/drawingml/2006/main">
            <a:off x="9010650" y="952500"/>
            <a:ext cx="1104900" cy="11049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19B442-2523-4D46-8E93-55DD080D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24100"/>
            <a:ext cx="3009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CONTACT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7EED05-1EDA-43A0-B3F0-1613AFCA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609850"/>
            <a:ext cx="3009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お問い合わせ先</a:t>
            </a:r>
          </a:p>
        </p:txBody>
      </p:sp>
      <p:sp>
        <p:nvSpPr>
          <p:cNvPr id="30" name="">
            <a:hlinkClick xmlns:a="http://schemas.openxmlformats.org/drawingml/2006/main" xmlns:r="http://schemas.openxmlformats.org/officeDocument/2006/relationships" r:id="rIdHakobiiContactMail"/>
            <a:extLst xmlns:a="http://schemas.openxmlformats.org/drawingml/2006/main">
              <a:ext uri="{FF2B5EF4-FFF2-40B4-BE49-F238E27FC236}">
                <a16:creationId xmlns:a16="http://schemas.microsoft.com/office/drawing/2014/main" id="{CF51F220-0747-4980-809B-E671D6F44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21945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info@upstech2026.jp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7621EF-FF92-4316-AC9D-0CAAF290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90525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71BE4ED-8764-45F8-8279-95AAD6B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191000"/>
            <a:ext cx="30099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2222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22222"/>
                </a:solidFill>
                <a:latin typeface="Helvetica Neue"/>
                <a:ea typeface="Helvetica Neue"/>
                <a:cs typeface="Helvetica Neue"/>
              </a:rPr>
              <a:t>確認後、担当者よりご連絡します。</a:t>
            </a:r>
          </a:p>
          <a:p xmlns:a="http://schemas.openxmlformats.org/drawingml/2006/main">
            <a:pPr>
              <a:defRPr sz="1275" b="0">
                <a:solidFill>
                  <a:srgbClr val="22222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22222"/>
                </a:solidFill>
                <a:latin typeface="Helvetica Neue"/>
                <a:ea typeface="Helvetica Neue"/>
                <a:cs typeface="Helvetica Neue"/>
              </a:rPr>
              <a:t>サービス導入前のご相談もお気軽にお問い合わせください。</a:t>
            </a:r>
          </a:p>
        </p:txBody>
      </p:sp>
      <p:sp>
        <p:nvSpPr>
          <p:cNvPr id="33" name="">
            <a:hlinkClick xmlns:a="http://schemas.openxmlformats.org/drawingml/2006/main" xmlns:r="http://schemas.openxmlformats.org/officeDocument/2006/relationships" r:id="rIdHakobiiContactMail"/>
            <a:extLst xmlns:a="http://schemas.openxmlformats.org/drawingml/2006/main">
              <a:ext uri="{FF2B5EF4-FFF2-40B4-BE49-F238E27FC236}">
                <a16:creationId xmlns:a16="http://schemas.microsoft.com/office/drawing/2014/main" id="{5E25ECC7-0B5E-49A0-A0F6-43F35EF2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391150"/>
            <a:ext cx="300990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34" name="">
            <a:hlinkClick xmlns:a="http://schemas.openxmlformats.org/drawingml/2006/main" xmlns:r="http://schemas.openxmlformats.org/officeDocument/2006/relationships" r:id="rIdHakobiiContactMail"/>
            <a:extLst xmlns:a="http://schemas.openxmlformats.org/drawingml/2006/main">
              <a:ext uri="{FF2B5EF4-FFF2-40B4-BE49-F238E27FC236}">
                <a16:creationId xmlns:a16="http://schemas.microsoft.com/office/drawing/2014/main" id="{F3A948FA-79E3-46A5-94A1-C4B1B019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5457825"/>
            <a:ext cx="2514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FC800"/>
                </a:solidFill>
                <a:latin typeface="Helvetica Neue"/>
                <a:ea typeface="Helvetica Neue"/>
                <a:cs typeface="Helvetica Neue"/>
              </a:rPr>
              <a:t>メールでお問い合わせ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6331196-07A8-4431-BC10-2961F7BC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4365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A8A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A8A8A8"/>
                </a:solidFill>
                <a:latin typeface="Helvetica Neue"/>
                <a:ea typeface="Helvetica Neue"/>
                <a:cs typeface="Helvetica Neue"/>
              </a:rPr>
              <a:t>HAKOBY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85290AA-E802-4FD6-BFDC-1BFD06CA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67450"/>
            <a:ext cx="666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C80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602CDC0-AAE2-421E-99C9-BD424901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76975"/>
            <a:ext cx="666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675079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2026-10-01T01:58:33.5610000Z</dcterms:created>
  <dcterms:modified xsi:type="dcterms:W3CDTF">2026-10-01T01:58:33.5610000Z</dcterms:modified>
</coreProperties>
</file>